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5" r:id="rId3"/>
    <p:sldId id="258" r:id="rId4"/>
    <p:sldId id="260" r:id="rId5"/>
    <p:sldId id="261" r:id="rId6"/>
    <p:sldId id="262" r:id="rId7"/>
    <p:sldId id="264" r:id="rId8"/>
    <p:sldId id="266" r:id="rId9"/>
    <p:sldId id="263" r:id="rId1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333399"/>
    <a:srgbClr val="FFCC00"/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2280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5E41017-76F1-48BC-9222-85B9E577E2E2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1F95D4F-4B3B-45F2-AAA7-A36EBDAEA8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2016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5225D7-4176-4F30-9C5E-474D37814A0F}" type="slidenum">
              <a:rPr lang="it-IT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215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2D535-5C91-4D2A-8E32-012945BD2C72}" type="slidenum">
              <a:rPr lang="it-IT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79565-2A82-4D3F-B291-BE8BB083974A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C2D9-8ACB-431F-A84C-EF1B18F64CD2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20C1F-7BD2-4000-9D3A-2D7A6201654F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 userDrawn="1"/>
        </p:nvSpPr>
        <p:spPr>
          <a:xfrm>
            <a:off x="6877050" y="6423025"/>
            <a:ext cx="2266950" cy="3667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it-IT" dirty="0"/>
          </a:p>
        </p:txBody>
      </p:sp>
      <p:pic>
        <p:nvPicPr>
          <p:cNvPr id="5" name="Picture 2" descr="\\10.24.193.208\Dati\Nuovo_Org\UTCR\AIR\CR\GRAFICA\LOGHI\ARPAL\DEFarpalPantone348_2009\ARPALrettang_pantone348_2.t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67625" y="6499225"/>
            <a:ext cx="1152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313BC-6101-4355-8399-EAC745367E35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A0808-43C5-4168-95A7-587CBE8CB102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4D17-939F-4A67-B5D7-FA999EEACFE3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C3CBA-A71F-4D76-BB81-2B848C3804DD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6C215-7EE9-4898-A4DB-358A5A778C69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72204-7D7A-4903-B94C-F72A925F75E2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B708-9135-4FEB-BC5F-BC402C2EE023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46AF-82E9-4B87-A72C-5A48814CFC67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9B4F93-D132-4FDF-8E50-741DCB628914}" type="datetimeFigureOut">
              <a:rPr lang="it-IT"/>
              <a:pPr>
                <a:defRPr/>
              </a:pPr>
              <a:t>09/10/2014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6804025" y="6381750"/>
            <a:ext cx="2266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1"/>
          <p:cNvSpPr txBox="1">
            <a:spLocks noChangeArrowheads="1"/>
          </p:cNvSpPr>
          <p:nvPr/>
        </p:nvSpPr>
        <p:spPr bwMode="auto">
          <a:xfrm>
            <a:off x="809625" y="1557338"/>
            <a:ext cx="7454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>
                <a:solidFill>
                  <a:srgbClr val="008000"/>
                </a:solidFill>
              </a:rPr>
              <a:t>Tavolo di lavoro sull’Educazione Ambientale</a:t>
            </a:r>
          </a:p>
          <a:p>
            <a:pPr algn="ctr"/>
            <a:r>
              <a:rPr lang="it-IT" sz="3200" b="1">
                <a:solidFill>
                  <a:srgbClr val="008000"/>
                </a:solidFill>
              </a:rPr>
              <a:t>SINTESI DEI LAVORI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331913" y="2798763"/>
            <a:ext cx="6313487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7F7F7F"/>
                </a:solidFill>
              </a:rPr>
              <a:t>Rapporteur: Serena Recagno </a:t>
            </a:r>
          </a:p>
          <a:p>
            <a:pPr algn="ctr"/>
            <a:r>
              <a:rPr lang="it-IT" sz="2000">
                <a:solidFill>
                  <a:srgbClr val="7F7F7F"/>
                </a:solidFill>
              </a:rPr>
              <a:t>(Agenzia Regionale per la Protezione dell’Ambiente Ligure)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CasellaDiTesto 1"/>
          <p:cNvSpPr txBox="1">
            <a:spLocks noChangeArrowheads="1"/>
          </p:cNvSpPr>
          <p:nvPr/>
        </p:nvSpPr>
        <p:spPr bwMode="auto">
          <a:xfrm>
            <a:off x="454025" y="981075"/>
            <a:ext cx="4094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>
                <a:solidFill>
                  <a:srgbClr val="008000"/>
                </a:solidFill>
              </a:rPr>
              <a:t>Da dove siamo partiti…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716016" y="2945536"/>
            <a:ext cx="37453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8000"/>
              </a:buClr>
              <a:buFont typeface="Arial" charset="0"/>
              <a:buNone/>
            </a:pPr>
            <a:r>
              <a:rPr lang="it-IT" sz="3600" dirty="0">
                <a:solidFill>
                  <a:srgbClr val="7F7F7F"/>
                </a:solidFill>
              </a:rPr>
              <a:t>Quale educazione per prendersi cura del pianeta Terra?</a:t>
            </a:r>
          </a:p>
        </p:txBody>
      </p:sp>
      <p:pic>
        <p:nvPicPr>
          <p:cNvPr id="25609" name="Picture 9" descr="IMG_88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2418878"/>
            <a:ext cx="2807643" cy="2807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1"/>
          <p:cNvSpPr txBox="1">
            <a:spLocks noChangeArrowheads="1"/>
          </p:cNvSpPr>
          <p:nvPr/>
        </p:nvSpPr>
        <p:spPr bwMode="auto">
          <a:xfrm>
            <a:off x="309563" y="981075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>
                <a:solidFill>
                  <a:srgbClr val="008000"/>
                </a:solidFill>
              </a:rPr>
              <a:t>2014. Un anno di anniversari…</a:t>
            </a: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323850" y="3429000"/>
            <a:ext cx="8340725" cy="1428750"/>
            <a:chOff x="323528" y="3429000"/>
            <a:chExt cx="8341518" cy="1428750"/>
          </a:xfrm>
        </p:grpSpPr>
        <p:sp>
          <p:nvSpPr>
            <p:cNvPr id="4" name="CasellaDiTesto 3"/>
            <p:cNvSpPr txBox="1"/>
            <p:nvPr/>
          </p:nvSpPr>
          <p:spPr>
            <a:xfrm>
              <a:off x="323528" y="3429000"/>
              <a:ext cx="6625268" cy="1373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>
                <a:buClr>
                  <a:srgbClr val="008000"/>
                </a:buClr>
                <a:buFont typeface="Arial" panose="020B0604020202020204" pitchFamily="34" charset="0"/>
                <a:buChar char="•"/>
                <a:defRPr/>
              </a:pPr>
              <a:r>
                <a:rPr lang="it-IT" sz="2800" dirty="0">
                  <a:solidFill>
                    <a:schemeClr val="bg1">
                      <a:lumMod val="50000"/>
                    </a:schemeClr>
                  </a:solidFill>
                </a:rPr>
                <a:t>Chiusura della </a:t>
              </a: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Decade UNESCO per </a:t>
              </a:r>
              <a:r>
                <a:rPr lang="it-IT" sz="2800" dirty="0">
                  <a:solidFill>
                    <a:schemeClr val="bg1">
                      <a:lumMod val="50000"/>
                    </a:schemeClr>
                  </a:solidFill>
                </a:rPr>
                <a:t>l’</a:t>
              </a: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Educazione </a:t>
              </a:r>
              <a:r>
                <a:rPr lang="it-IT" sz="2800" dirty="0">
                  <a:solidFill>
                    <a:schemeClr val="bg1">
                      <a:lumMod val="50000"/>
                    </a:schemeClr>
                  </a:solidFill>
                </a:rPr>
                <a:t>allo</a:t>
              </a: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 Sviluppo Sostenibile (DESS)</a:t>
              </a:r>
              <a:endParaRPr lang="it-IT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5372" name="Picture 3" descr="logo del Decennio ESS UNESCO - Itali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6296" y="3429000"/>
              <a:ext cx="142875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323850" y="1700213"/>
            <a:ext cx="8340725" cy="1641475"/>
            <a:chOff x="323528" y="1484784"/>
            <a:chExt cx="8341518" cy="1640265"/>
          </a:xfrm>
        </p:grpSpPr>
        <p:sp>
          <p:nvSpPr>
            <p:cNvPr id="2" name="CasellaDiTesto 2"/>
            <p:cNvSpPr txBox="1"/>
            <p:nvPr/>
          </p:nvSpPr>
          <p:spPr>
            <a:xfrm>
              <a:off x="323528" y="1989237"/>
              <a:ext cx="6625268" cy="9454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>
                <a:buClr>
                  <a:srgbClr val="008000"/>
                </a:buClr>
                <a:buFont typeface="Arial" panose="020B0604020202020204" pitchFamily="34" charset="0"/>
                <a:buChar char="•"/>
                <a:defRPr/>
              </a:pP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20 anni di Sistema </a:t>
              </a:r>
              <a:r>
                <a:rPr lang="it-IT" sz="2800" b="1" dirty="0" err="1">
                  <a:solidFill>
                    <a:schemeClr val="bg1">
                      <a:lumMod val="50000"/>
                    </a:schemeClr>
                  </a:solidFill>
                </a:rPr>
                <a:t>InFEA</a:t>
              </a: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t-IT" sz="2800" dirty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In</a:t>
              </a:r>
              <a:r>
                <a:rPr lang="it-IT" sz="2800" dirty="0">
                  <a:solidFill>
                    <a:schemeClr val="bg1">
                      <a:lumMod val="50000"/>
                    </a:schemeClr>
                  </a:solidFill>
                </a:rPr>
                <a:t>formazione </a:t>
              </a: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F</a:t>
              </a:r>
              <a:r>
                <a:rPr lang="it-IT" sz="2800" dirty="0">
                  <a:solidFill>
                    <a:schemeClr val="bg1">
                      <a:lumMod val="50000"/>
                    </a:schemeClr>
                  </a:solidFill>
                </a:rPr>
                <a:t>ormazione ed </a:t>
              </a: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  <a:r>
                <a:rPr lang="it-IT" sz="2800" dirty="0">
                  <a:solidFill>
                    <a:schemeClr val="bg1">
                      <a:lumMod val="50000"/>
                    </a:schemeClr>
                  </a:solidFill>
                </a:rPr>
                <a:t>ducazione </a:t>
              </a:r>
              <a:r>
                <a:rPr lang="it-IT" sz="2800" b="1" dirty="0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it-IT" sz="2800" dirty="0">
                  <a:solidFill>
                    <a:schemeClr val="bg1">
                      <a:lumMod val="50000"/>
                    </a:schemeClr>
                  </a:solidFill>
                </a:rPr>
                <a:t>mbientale)</a:t>
              </a:r>
            </a:p>
          </p:txBody>
        </p:sp>
        <p:pic>
          <p:nvPicPr>
            <p:cNvPr id="15370" name="Picture 5" descr="http://www.matefitness.it/upload/images/varie/20bday.jpg"/>
            <p:cNvPicPr>
              <a:picLocks noChangeAspect="1" noChangeArrowheads="1"/>
            </p:cNvPicPr>
            <p:nvPr/>
          </p:nvPicPr>
          <p:blipFill>
            <a:blip r:embed="rId4"/>
            <a:srcRect l="22318" t="17995" r="21527" b="18124"/>
            <a:stretch>
              <a:fillRect/>
            </a:stretch>
          </p:blipFill>
          <p:spPr bwMode="auto">
            <a:xfrm>
              <a:off x="7223146" y="1484784"/>
              <a:ext cx="1441900" cy="1640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" name="Connettore 1 7"/>
          <p:cNvCxnSpPr/>
          <p:nvPr/>
        </p:nvCxnSpPr>
        <p:spPr>
          <a:xfrm>
            <a:off x="8820150" y="1628775"/>
            <a:ext cx="0" cy="46799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H="1">
            <a:off x="179388" y="6308725"/>
            <a:ext cx="86407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179388" y="1628775"/>
            <a:ext cx="0" cy="46799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>
            <a:off x="179388" y="1628775"/>
            <a:ext cx="86407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323850" y="4851400"/>
            <a:ext cx="7343775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Clr>
                <a:srgbClr val="008000"/>
              </a:buClr>
              <a:buFont typeface="Arial" charset="0"/>
              <a:buChar char="•"/>
            </a:pPr>
            <a:r>
              <a:rPr lang="it-IT" sz="2800">
                <a:solidFill>
                  <a:srgbClr val="7F7F7F"/>
                </a:solidFill>
              </a:rPr>
              <a:t>Come siamo arrivati alla </a:t>
            </a:r>
            <a:r>
              <a:rPr lang="it-IT" sz="2800" b="1">
                <a:solidFill>
                  <a:srgbClr val="7F7F7F"/>
                </a:solidFill>
              </a:rPr>
              <a:t>Conferenza Regionale del Sistema Educativo</a:t>
            </a:r>
            <a:endParaRPr lang="it-IT" sz="2800">
              <a:solidFill>
                <a:srgbClr val="7F7F7F"/>
              </a:solidFill>
            </a:endParaRPr>
          </a:p>
        </p:txBody>
      </p:sp>
      <p:pic>
        <p:nvPicPr>
          <p:cNvPr id="26628" name="Picture 4" descr="http://images.clipartlogo.com/files/images/28/286704/green-steps_t"/>
          <p:cNvPicPr>
            <a:picLocks noChangeAspect="1" noChangeArrowheads="1"/>
          </p:cNvPicPr>
          <p:nvPr/>
        </p:nvPicPr>
        <p:blipFill>
          <a:blip r:embed="rId5"/>
          <a:srcRect r="50000" b="19618"/>
          <a:stretch>
            <a:fillRect/>
          </a:stretch>
        </p:blipFill>
        <p:spPr bwMode="auto">
          <a:xfrm rot="5753980">
            <a:off x="5358606" y="5291932"/>
            <a:ext cx="496887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images.clipartlogo.com/files/images/28/286704/green-steps_t"/>
          <p:cNvPicPr>
            <a:picLocks noChangeAspect="1" noChangeArrowheads="1"/>
          </p:cNvPicPr>
          <p:nvPr/>
        </p:nvPicPr>
        <p:blipFill>
          <a:blip r:embed="rId6"/>
          <a:srcRect t="50000" r="20944"/>
          <a:stretch>
            <a:fillRect/>
          </a:stretch>
        </p:blipFill>
        <p:spPr bwMode="auto">
          <a:xfrm>
            <a:off x="6092825" y="6161088"/>
            <a:ext cx="10001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images.clipartlogo.com/files/images/28/286704/green-steps_t"/>
          <p:cNvPicPr>
            <a:picLocks noChangeAspect="1" noChangeArrowheads="1"/>
          </p:cNvPicPr>
          <p:nvPr/>
        </p:nvPicPr>
        <p:blipFill>
          <a:blip r:embed="rId5"/>
          <a:srcRect r="50000" b="19618"/>
          <a:stretch>
            <a:fillRect/>
          </a:stretch>
        </p:blipFill>
        <p:spPr bwMode="auto">
          <a:xfrm rot="5753980">
            <a:off x="7033419" y="5310982"/>
            <a:ext cx="496887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://images.clipartlogo.com/files/images/28/286704/green-steps_t"/>
          <p:cNvPicPr>
            <a:picLocks noChangeAspect="1" noChangeArrowheads="1"/>
          </p:cNvPicPr>
          <p:nvPr/>
        </p:nvPicPr>
        <p:blipFill>
          <a:blip r:embed="rId6"/>
          <a:srcRect t="50000" r="20944"/>
          <a:stretch>
            <a:fillRect/>
          </a:stretch>
        </p:blipFill>
        <p:spPr bwMode="auto">
          <a:xfrm>
            <a:off x="7343775" y="6335713"/>
            <a:ext cx="99853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images.clipartlogo.com/files/images/28/286704/green-steps_t"/>
          <p:cNvPicPr>
            <a:picLocks noChangeAspect="1" noChangeArrowheads="1"/>
          </p:cNvPicPr>
          <p:nvPr/>
        </p:nvPicPr>
        <p:blipFill>
          <a:blip r:embed="rId5"/>
          <a:srcRect r="50000" b="19618"/>
          <a:stretch>
            <a:fillRect/>
          </a:stretch>
        </p:blipFill>
        <p:spPr bwMode="auto">
          <a:xfrm rot="5753980">
            <a:off x="8349457" y="5549106"/>
            <a:ext cx="4953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http://images.clipartlogo.com/files/images/28/286704/green-steps_t"/>
          <p:cNvPicPr>
            <a:picLocks noChangeAspect="1" noChangeArrowheads="1"/>
          </p:cNvPicPr>
          <p:nvPr/>
        </p:nvPicPr>
        <p:blipFill>
          <a:blip r:embed="rId6"/>
          <a:srcRect t="50000" r="20944"/>
          <a:stretch>
            <a:fillRect/>
          </a:stretch>
        </p:blipFill>
        <p:spPr bwMode="auto">
          <a:xfrm>
            <a:off x="4500563" y="6137275"/>
            <a:ext cx="99853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\\10.24.193.208\Dati\Nuovo_Org\UTCR\AIR\CR\CREA\Eventi_2014\Stati generali della Scuola\Immagini\verde.jpg"/>
          <p:cNvPicPr>
            <a:picLocks noChangeAspect="1" noChangeArrowheads="1"/>
          </p:cNvPicPr>
          <p:nvPr/>
        </p:nvPicPr>
        <p:blipFill>
          <a:blip r:embed="rId2"/>
          <a:srcRect r="7317"/>
          <a:stretch>
            <a:fillRect/>
          </a:stretch>
        </p:blipFill>
        <p:spPr bwMode="auto">
          <a:xfrm>
            <a:off x="7380288" y="1052513"/>
            <a:ext cx="1522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CasellaDiTesto 1"/>
          <p:cNvSpPr txBox="1">
            <a:spLocks noChangeArrowheads="1"/>
          </p:cNvSpPr>
          <p:nvPr/>
        </p:nvSpPr>
        <p:spPr bwMode="auto">
          <a:xfrm>
            <a:off x="481013" y="836613"/>
            <a:ext cx="6945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008000"/>
                </a:solidFill>
              </a:rPr>
              <a:t>Le tesi iniziali – Area dell’organizzazione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23850" y="1628775"/>
            <a:ext cx="8351838" cy="4545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Calibri" pitchFamily="34" charset="0"/>
              <a:buAutoNum type="arabicPeriod"/>
            </a:pPr>
            <a:r>
              <a:rPr lang="it-IT" sz="2800">
                <a:solidFill>
                  <a:srgbClr val="7F7F7F"/>
                </a:solidFill>
              </a:rPr>
              <a:t>Adozione dell’</a:t>
            </a:r>
            <a:r>
              <a:rPr lang="it-IT" sz="2800" b="1">
                <a:solidFill>
                  <a:srgbClr val="7F7F7F"/>
                </a:solidFill>
              </a:rPr>
              <a:t>ECO-POF</a:t>
            </a:r>
            <a:r>
              <a:rPr lang="it-IT" sz="2800">
                <a:solidFill>
                  <a:srgbClr val="7F7F7F"/>
                </a:solidFill>
              </a:rPr>
              <a:t> e/o della </a:t>
            </a:r>
            <a:r>
              <a:rPr lang="it-IT" sz="2800" b="1">
                <a:solidFill>
                  <a:srgbClr val="7F7F7F"/>
                </a:solidFill>
              </a:rPr>
              <a:t>carta della sostenibilità della scuola e del territorio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Calibri" pitchFamily="34" charset="0"/>
              <a:buAutoNum type="arabicPeriod"/>
            </a:pPr>
            <a:r>
              <a:rPr lang="it-IT" sz="2800">
                <a:solidFill>
                  <a:srgbClr val="7F7F7F"/>
                </a:solidFill>
              </a:rPr>
              <a:t>Individuazione di </a:t>
            </a:r>
            <a:r>
              <a:rPr lang="it-IT" sz="2800" b="1">
                <a:solidFill>
                  <a:srgbClr val="7F7F7F"/>
                </a:solidFill>
              </a:rPr>
              <a:t>modalità organizzative interne </a:t>
            </a:r>
            <a:r>
              <a:rPr lang="it-IT" sz="2800">
                <a:solidFill>
                  <a:srgbClr val="7F7F7F"/>
                </a:solidFill>
              </a:rPr>
              <a:t>che permettano migliori spazi di confronto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Calibri" pitchFamily="34" charset="0"/>
              <a:buAutoNum type="arabicPeriod"/>
            </a:pPr>
            <a:r>
              <a:rPr lang="it-IT" sz="2800">
                <a:solidFill>
                  <a:srgbClr val="7F7F7F"/>
                </a:solidFill>
              </a:rPr>
              <a:t>Stipula di </a:t>
            </a:r>
            <a:r>
              <a:rPr lang="it-IT" sz="2800" b="1">
                <a:solidFill>
                  <a:srgbClr val="7F7F7F"/>
                </a:solidFill>
              </a:rPr>
              <a:t>patti di corresponsabilità scuola – territorio (EE.LL, famiglie, associazioni)</a:t>
            </a:r>
            <a:endParaRPr lang="it-IT" sz="2800">
              <a:solidFill>
                <a:srgbClr val="7F7F7F"/>
              </a:solidFill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Calibri" pitchFamily="34" charset="0"/>
              <a:buAutoNum type="arabicPeriod"/>
            </a:pPr>
            <a:r>
              <a:rPr lang="it-IT" sz="2800">
                <a:solidFill>
                  <a:srgbClr val="7F7F7F"/>
                </a:solidFill>
              </a:rPr>
              <a:t>Introduzione di </a:t>
            </a:r>
            <a:r>
              <a:rPr lang="it-IT" sz="2800" b="1">
                <a:solidFill>
                  <a:srgbClr val="7F7F7F"/>
                </a:solidFill>
              </a:rPr>
              <a:t>strumenti facilitanti e incentivanti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Calibri" pitchFamily="34" charset="0"/>
              <a:buAutoNum type="arabicPeriod"/>
            </a:pPr>
            <a:r>
              <a:rPr lang="it-IT" sz="2800">
                <a:solidFill>
                  <a:srgbClr val="7F7F7F"/>
                </a:solidFill>
              </a:rPr>
              <a:t>Promozione del </a:t>
            </a:r>
            <a:r>
              <a:rPr lang="it-IT" sz="2800" b="1">
                <a:solidFill>
                  <a:srgbClr val="7F7F7F"/>
                </a:solidFill>
              </a:rPr>
              <a:t>ruolo di alcune figure chiave </a:t>
            </a:r>
            <a:r>
              <a:rPr lang="it-IT" sz="2800">
                <a:solidFill>
                  <a:srgbClr val="7F7F7F"/>
                </a:solidFill>
              </a:rPr>
              <a:t>per il benessere scolastico e per la sostenibilità a scuola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asellaDiTesto 1"/>
          <p:cNvSpPr txBox="1">
            <a:spLocks noChangeArrowheads="1"/>
          </p:cNvSpPr>
          <p:nvPr/>
        </p:nvSpPr>
        <p:spPr bwMode="auto">
          <a:xfrm>
            <a:off x="481013" y="836613"/>
            <a:ext cx="7404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solidFill>
                  <a:srgbClr val="008000"/>
                </a:solidFill>
              </a:rPr>
              <a:t>Le tesi iniziali – Area dell’aggiornamento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23850" y="1689100"/>
            <a:ext cx="8351838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chemeClr val="bg1">
                    <a:lumMod val="50000"/>
                  </a:schemeClr>
                </a:solidFill>
              </a:rPr>
              <a:t>Promuovere </a:t>
            </a:r>
            <a:r>
              <a:rPr lang="it-IT" sz="2800" b="1" dirty="0">
                <a:solidFill>
                  <a:schemeClr val="bg1">
                    <a:lumMod val="50000"/>
                  </a:schemeClr>
                </a:solidFill>
              </a:rPr>
              <a:t>l’aggiornamento degli insegnanti </a:t>
            </a:r>
            <a:r>
              <a:rPr lang="it-IT" sz="2800" dirty="0">
                <a:solidFill>
                  <a:schemeClr val="bg1">
                    <a:lumMod val="50000"/>
                  </a:schemeClr>
                </a:solidFill>
              </a:rPr>
              <a:t>sugli obiettivi, i contenuti, le metodologie dell’educazione ambientale e alla sostenibilità, per promuovere progetti trasversali e per </a:t>
            </a:r>
            <a:r>
              <a:rPr lang="it-IT" sz="2800" b="1" dirty="0">
                <a:solidFill>
                  <a:schemeClr val="bg1">
                    <a:lumMod val="50000"/>
                  </a:schemeClr>
                </a:solidFill>
              </a:rPr>
              <a:t>l’inserimento dei principi della sostenibilità all’interno dell’insegnamento di tutte le discipline</a:t>
            </a:r>
            <a:r>
              <a:rPr lang="it-IT" sz="2800" dirty="0">
                <a:solidFill>
                  <a:schemeClr val="bg1">
                    <a:lumMod val="50000"/>
                  </a:schemeClr>
                </a:solidFill>
              </a:rPr>
              <a:t> (elaborazione di un curriculum verticale in educazione ambientale e alla sostenibilità)</a:t>
            </a:r>
          </a:p>
        </p:txBody>
      </p:sp>
      <p:pic>
        <p:nvPicPr>
          <p:cNvPr id="18435" name="Picture 2" descr="\\10.24.193.208\Dati\Nuovo_Org\UTCR\AIR\CR\CREA\Eventi_2014\Stati generali della Scuola\Immagini\arancio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4416425"/>
            <a:ext cx="1692275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asellaDiTesto 1"/>
          <p:cNvSpPr txBox="1">
            <a:spLocks noChangeArrowheads="1"/>
          </p:cNvSpPr>
          <p:nvPr/>
        </p:nvSpPr>
        <p:spPr bwMode="auto">
          <a:xfrm>
            <a:off x="481013" y="836613"/>
            <a:ext cx="7404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solidFill>
                  <a:srgbClr val="008000"/>
                </a:solidFill>
              </a:rPr>
              <a:t>Le tesi iniziali – Area degli strumenti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23850" y="1897063"/>
            <a:ext cx="727233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chemeClr val="bg1">
                    <a:lumMod val="50000"/>
                  </a:schemeClr>
                </a:solidFill>
              </a:rPr>
              <a:t>Redazione di </a:t>
            </a:r>
            <a:r>
              <a:rPr lang="it-IT" sz="2800" b="1" dirty="0">
                <a:solidFill>
                  <a:schemeClr val="bg1">
                    <a:lumMod val="50000"/>
                  </a:schemeClr>
                </a:solidFill>
              </a:rPr>
              <a:t>strumenti educativi specifici</a:t>
            </a:r>
          </a:p>
          <a:p>
            <a:pPr>
              <a:buClr>
                <a:srgbClr val="008000"/>
              </a:buClr>
              <a:defRPr/>
            </a:pPr>
            <a:endParaRPr lang="it-IT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chemeClr val="bg1">
                    <a:lumMod val="50000"/>
                  </a:schemeClr>
                </a:solidFill>
              </a:rPr>
              <a:t>Creazione di </a:t>
            </a:r>
            <a:r>
              <a:rPr lang="it-IT" sz="2800" b="1" dirty="0">
                <a:solidFill>
                  <a:schemeClr val="bg1">
                    <a:lumMod val="50000"/>
                  </a:schemeClr>
                </a:solidFill>
              </a:rPr>
              <a:t>database e/o cataloghi </a:t>
            </a:r>
            <a:r>
              <a:rPr lang="it-IT" sz="2800" b="1" i="1" dirty="0">
                <a:solidFill>
                  <a:schemeClr val="bg1">
                    <a:lumMod val="50000"/>
                  </a:schemeClr>
                </a:solidFill>
              </a:rPr>
              <a:t>online</a:t>
            </a:r>
            <a:r>
              <a:rPr lang="it-IT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800" dirty="0">
                <a:solidFill>
                  <a:schemeClr val="bg1">
                    <a:lumMod val="50000"/>
                  </a:schemeClr>
                </a:solidFill>
              </a:rPr>
              <a:t>sulle risorse e le buone pratiche in atto </a:t>
            </a:r>
          </a:p>
        </p:txBody>
      </p:sp>
      <p:pic>
        <p:nvPicPr>
          <p:cNvPr id="20485" name="Picture 4" descr="\\10.24.193.208\Dati\Nuovo_Org\UTCR\AIR\CR\CREA\Eventi_2014\Stati generali della Scuola\Immagini\azzur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981075"/>
            <a:ext cx="177165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asellaDiTesto 1"/>
          <p:cNvSpPr txBox="1">
            <a:spLocks noChangeArrowheads="1"/>
          </p:cNvSpPr>
          <p:nvPr/>
        </p:nvSpPr>
        <p:spPr bwMode="auto">
          <a:xfrm>
            <a:off x="481013" y="836613"/>
            <a:ext cx="7404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solidFill>
                  <a:srgbClr val="008000"/>
                </a:solidFill>
              </a:rPr>
              <a:t>Il lavoro del tavolo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9388" y="1557338"/>
            <a:ext cx="7272337" cy="519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Clr>
                <a:srgbClr val="008000"/>
              </a:buClr>
              <a:buFont typeface="Arial" charset="0"/>
              <a:buChar char="•"/>
            </a:pPr>
            <a:r>
              <a:rPr lang="it-IT" sz="2800">
                <a:solidFill>
                  <a:srgbClr val="7F7F7F"/>
                </a:solidFill>
              </a:rPr>
              <a:t>Condivisione delle </a:t>
            </a:r>
            <a:r>
              <a:rPr lang="it-IT" sz="2800" b="1">
                <a:solidFill>
                  <a:srgbClr val="7F7F7F"/>
                </a:solidFill>
              </a:rPr>
              <a:t>tesi iniziali</a:t>
            </a:r>
          </a:p>
        </p:txBody>
      </p:sp>
      <p:sp>
        <p:nvSpPr>
          <p:cNvPr id="2" name="CasellaDiTesto 2"/>
          <p:cNvSpPr txBox="1"/>
          <p:nvPr/>
        </p:nvSpPr>
        <p:spPr>
          <a:xfrm>
            <a:off x="179388" y="2205038"/>
            <a:ext cx="6624637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Clr>
                <a:srgbClr val="008000"/>
              </a:buClr>
              <a:buFont typeface="Arial" charset="0"/>
              <a:buChar char="•"/>
            </a:pPr>
            <a:r>
              <a:rPr lang="it-IT" sz="2800">
                <a:solidFill>
                  <a:srgbClr val="7F7F7F"/>
                </a:solidFill>
              </a:rPr>
              <a:t>Presentazione di </a:t>
            </a:r>
            <a:r>
              <a:rPr lang="it-IT" sz="2800" b="1">
                <a:solidFill>
                  <a:srgbClr val="7F7F7F"/>
                </a:solidFill>
              </a:rPr>
              <a:t>buone pratiche</a:t>
            </a:r>
            <a:r>
              <a:rPr lang="it-IT" sz="2800">
                <a:solidFill>
                  <a:srgbClr val="7F7F7F"/>
                </a:solidFill>
              </a:rPr>
              <a:t> in aree di lavoro significative</a:t>
            </a:r>
            <a:endParaRPr lang="it-IT" sz="2800" b="1">
              <a:solidFill>
                <a:srgbClr val="7F7F7F"/>
              </a:solidFill>
            </a:endParaRPr>
          </a:p>
        </p:txBody>
      </p:sp>
      <p:sp>
        <p:nvSpPr>
          <p:cNvPr id="4" name="CasellaDiTesto 2"/>
          <p:cNvSpPr txBox="1"/>
          <p:nvPr/>
        </p:nvSpPr>
        <p:spPr>
          <a:xfrm>
            <a:off x="179388" y="3213100"/>
            <a:ext cx="7272337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Clr>
                <a:srgbClr val="008000"/>
              </a:buClr>
              <a:buFont typeface="Arial" charset="0"/>
              <a:buChar char="•"/>
            </a:pPr>
            <a:r>
              <a:rPr lang="it-IT" sz="2800">
                <a:solidFill>
                  <a:srgbClr val="7F7F7F"/>
                </a:solidFill>
              </a:rPr>
              <a:t>Raccolta delle </a:t>
            </a:r>
            <a:r>
              <a:rPr lang="it-IT" sz="2800" b="1">
                <a:solidFill>
                  <a:srgbClr val="7F7F7F"/>
                </a:solidFill>
              </a:rPr>
              <a:t>indicazioni del gruppo</a:t>
            </a:r>
          </a:p>
        </p:txBody>
      </p:sp>
      <p:sp>
        <p:nvSpPr>
          <p:cNvPr id="6" name="CasellaDiTesto 2"/>
          <p:cNvSpPr txBox="1"/>
          <p:nvPr/>
        </p:nvSpPr>
        <p:spPr>
          <a:xfrm>
            <a:off x="179388" y="3789363"/>
            <a:ext cx="7272337" cy="519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Clr>
                <a:srgbClr val="008000"/>
              </a:buClr>
              <a:buFont typeface="Arial" charset="0"/>
              <a:buChar char="•"/>
            </a:pPr>
            <a:r>
              <a:rPr lang="it-IT" sz="2800" b="1">
                <a:solidFill>
                  <a:srgbClr val="7F7F7F"/>
                </a:solidFill>
              </a:rPr>
              <a:t>Rielaborazione finale</a:t>
            </a:r>
          </a:p>
        </p:txBody>
      </p:sp>
      <p:pic>
        <p:nvPicPr>
          <p:cNvPr id="24585" name="Picture 9" descr="IMG_8852"/>
          <p:cNvPicPr>
            <a:picLocks noChangeAspect="1" noChangeArrowheads="1"/>
          </p:cNvPicPr>
          <p:nvPr/>
        </p:nvPicPr>
        <p:blipFill>
          <a:blip r:embed="rId2"/>
          <a:srcRect t="17607" b="11771"/>
          <a:stretch>
            <a:fillRect/>
          </a:stretch>
        </p:blipFill>
        <p:spPr bwMode="auto">
          <a:xfrm>
            <a:off x="6443663" y="908050"/>
            <a:ext cx="2628900" cy="1392238"/>
          </a:xfrm>
          <a:prstGeom prst="rect">
            <a:avLst/>
          </a:prstGeom>
          <a:noFill/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 rot="2324191">
            <a:off x="7199313" y="3141663"/>
            <a:ext cx="194468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008000"/>
                </a:solidFill>
                <a:latin typeface="Lucida Handwriting" pitchFamily="66" charset="0"/>
              </a:rPr>
              <a:t>Il POF verde</a:t>
            </a:r>
          </a:p>
        </p:txBody>
      </p:sp>
      <p:sp>
        <p:nvSpPr>
          <p:cNvPr id="7" name="CasellaDiTesto 4"/>
          <p:cNvSpPr txBox="1">
            <a:spLocks noChangeArrowheads="1"/>
          </p:cNvSpPr>
          <p:nvPr/>
        </p:nvSpPr>
        <p:spPr bwMode="auto">
          <a:xfrm rot="-1750895">
            <a:off x="6372225" y="3068638"/>
            <a:ext cx="2160588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CC00"/>
                </a:solidFill>
                <a:latin typeface="Lucida Handwriting" pitchFamily="66" charset="0"/>
              </a:rPr>
              <a:t>Ecolab in the summertime</a:t>
            </a:r>
          </a:p>
        </p:txBody>
      </p:sp>
      <p:sp>
        <p:nvSpPr>
          <p:cNvPr id="8" name="CasellaDiTesto 4"/>
          <p:cNvSpPr txBox="1">
            <a:spLocks noChangeArrowheads="1"/>
          </p:cNvSpPr>
          <p:nvPr/>
        </p:nvSpPr>
        <p:spPr bwMode="auto">
          <a:xfrm>
            <a:off x="6227763" y="3141663"/>
            <a:ext cx="2735262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accent2"/>
                </a:solidFill>
                <a:latin typeface="Lucida Handwriting" pitchFamily="66" charset="0"/>
              </a:rPr>
              <a:t>Mamma, io non rischio!</a:t>
            </a:r>
          </a:p>
        </p:txBody>
      </p:sp>
      <p:sp>
        <p:nvSpPr>
          <p:cNvPr id="9" name="CasellaDiTesto 4"/>
          <p:cNvSpPr txBox="1">
            <a:spLocks noChangeArrowheads="1"/>
          </p:cNvSpPr>
          <p:nvPr/>
        </p:nvSpPr>
        <p:spPr bwMode="auto">
          <a:xfrm rot="2289161">
            <a:off x="6300788" y="3213100"/>
            <a:ext cx="2735262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008000"/>
                </a:solidFill>
                <a:latin typeface="Lucida Handwriting" pitchFamily="66" charset="0"/>
              </a:rPr>
              <a:t>Adotta un sentiero</a:t>
            </a:r>
          </a:p>
        </p:txBody>
      </p:sp>
      <p:sp>
        <p:nvSpPr>
          <p:cNvPr id="10" name="CasellaDiTesto 4"/>
          <p:cNvSpPr txBox="1">
            <a:spLocks noChangeArrowheads="1"/>
          </p:cNvSpPr>
          <p:nvPr/>
        </p:nvSpPr>
        <p:spPr bwMode="auto">
          <a:xfrm>
            <a:off x="6732588" y="3141663"/>
            <a:ext cx="187166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333399"/>
                </a:solidFill>
                <a:latin typeface="Lucida Handwriting" pitchFamily="66" charset="0"/>
              </a:rPr>
              <a:t>PEDIBUS</a:t>
            </a:r>
          </a:p>
        </p:txBody>
      </p:sp>
      <p:sp>
        <p:nvSpPr>
          <p:cNvPr id="11" name="CasellaDiTesto 4"/>
          <p:cNvSpPr txBox="1">
            <a:spLocks noChangeArrowheads="1"/>
          </p:cNvSpPr>
          <p:nvPr/>
        </p:nvSpPr>
        <p:spPr bwMode="auto">
          <a:xfrm rot="2464168">
            <a:off x="6588125" y="3068638"/>
            <a:ext cx="2017713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990099"/>
                </a:solidFill>
                <a:latin typeface="Lucida Handwriting" pitchFamily="66" charset="0"/>
              </a:rPr>
              <a:t>Un TAMTAM per il clima</a:t>
            </a:r>
          </a:p>
        </p:txBody>
      </p:sp>
      <p:sp>
        <p:nvSpPr>
          <p:cNvPr id="12" name="CasellaDiTesto 4"/>
          <p:cNvSpPr txBox="1">
            <a:spLocks noChangeArrowheads="1"/>
          </p:cNvSpPr>
          <p:nvPr/>
        </p:nvSpPr>
        <p:spPr bwMode="auto">
          <a:xfrm>
            <a:off x="6156325" y="3068638"/>
            <a:ext cx="25876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accent1"/>
                </a:solidFill>
                <a:latin typeface="Lucida Handwriting" pitchFamily="66" charset="0"/>
              </a:rPr>
              <a:t>Acqua in brocca!</a:t>
            </a:r>
          </a:p>
        </p:txBody>
      </p:sp>
      <p:sp>
        <p:nvSpPr>
          <p:cNvPr id="13" name="CasellaDiTesto 4"/>
          <p:cNvSpPr txBox="1">
            <a:spLocks noChangeArrowheads="1"/>
          </p:cNvSpPr>
          <p:nvPr/>
        </p:nvSpPr>
        <p:spPr bwMode="auto">
          <a:xfrm rot="1832436">
            <a:off x="6372225" y="3213100"/>
            <a:ext cx="25876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008000"/>
                </a:solidFill>
                <a:latin typeface="Lucida Handwriting" pitchFamily="66" charset="0"/>
              </a:rPr>
              <a:t>Orti didattici</a:t>
            </a:r>
          </a:p>
        </p:txBody>
      </p:sp>
      <p:grpSp>
        <p:nvGrpSpPr>
          <p:cNvPr id="24598" name="Group 22"/>
          <p:cNvGrpSpPr>
            <a:grpSpLocks/>
          </p:cNvGrpSpPr>
          <p:nvPr/>
        </p:nvGrpSpPr>
        <p:grpSpPr bwMode="auto">
          <a:xfrm>
            <a:off x="468313" y="4475163"/>
            <a:ext cx="8281987" cy="2382837"/>
            <a:chOff x="294" y="2750"/>
            <a:chExt cx="5217" cy="1501"/>
          </a:xfrm>
        </p:grpSpPr>
        <p:pic>
          <p:nvPicPr>
            <p:cNvPr id="24594" name="Picture 18" descr="IMG_885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4" y="2750"/>
              <a:ext cx="1361" cy="1021"/>
            </a:xfrm>
            <a:prstGeom prst="rect">
              <a:avLst/>
            </a:prstGeom>
            <a:noFill/>
          </p:spPr>
        </p:pic>
        <p:pic>
          <p:nvPicPr>
            <p:cNvPr id="24595" name="Picture 19" descr="IMG_882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6" y="2750"/>
              <a:ext cx="1091" cy="1454"/>
            </a:xfrm>
            <a:prstGeom prst="rect">
              <a:avLst/>
            </a:prstGeom>
            <a:noFill/>
          </p:spPr>
        </p:pic>
        <p:pic>
          <p:nvPicPr>
            <p:cNvPr id="24596" name="Picture 20" descr="IMG_883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7" y="2750"/>
              <a:ext cx="1127" cy="1501"/>
            </a:xfrm>
            <a:prstGeom prst="rect">
              <a:avLst/>
            </a:prstGeom>
            <a:noFill/>
          </p:spPr>
        </p:pic>
        <p:pic>
          <p:nvPicPr>
            <p:cNvPr id="24597" name="Picture 21" descr="IMG_884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05" y="2750"/>
              <a:ext cx="1406" cy="105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  <p:bldP spid="4" grpId="0" build="p"/>
      <p:bldP spid="6" grpId="0" build="p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1"/>
          <p:cNvSpPr txBox="1">
            <a:spLocks noChangeArrowheads="1"/>
          </p:cNvSpPr>
          <p:nvPr/>
        </p:nvSpPr>
        <p:spPr bwMode="auto">
          <a:xfrm>
            <a:off x="481013" y="836613"/>
            <a:ext cx="7404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solidFill>
                  <a:srgbClr val="008000"/>
                </a:solidFill>
              </a:rPr>
              <a:t>Cosa è emerso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36513" y="1484313"/>
            <a:ext cx="9290051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4625" indent="-174625">
              <a:buClr>
                <a:srgbClr val="008000"/>
              </a:buClr>
              <a:buFont typeface="Arial" charset="0"/>
              <a:buChar char="•"/>
            </a:pPr>
            <a:r>
              <a:rPr lang="it-IT" sz="2800">
                <a:solidFill>
                  <a:srgbClr val="7F7F7F"/>
                </a:solidFill>
              </a:rPr>
              <a:t>Le azioni prioritarie si concentrano nell’area “organizzazione”</a:t>
            </a:r>
          </a:p>
          <a:p>
            <a:pPr marL="914400" lvl="1" indent="-285750">
              <a:buClr>
                <a:srgbClr val="008000"/>
              </a:buClr>
              <a:buFont typeface="Wingdings" pitchFamily="2" charset="2"/>
              <a:buNone/>
            </a:pPr>
            <a:endParaRPr lang="it-IT" sz="2800" b="1">
              <a:solidFill>
                <a:srgbClr val="7F7F7F"/>
              </a:solidFill>
            </a:endParaRPr>
          </a:p>
        </p:txBody>
      </p:sp>
      <p:sp>
        <p:nvSpPr>
          <p:cNvPr id="2" name="CasellaDiTesto 2"/>
          <p:cNvSpPr txBox="1"/>
          <p:nvPr/>
        </p:nvSpPr>
        <p:spPr>
          <a:xfrm>
            <a:off x="755650" y="2060575"/>
            <a:ext cx="8137525" cy="2227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Clr>
                <a:srgbClr val="008000"/>
              </a:buClr>
              <a:buFont typeface="Arial" charset="0"/>
              <a:buBlip>
                <a:blip r:embed="rId2"/>
              </a:buBlip>
            </a:pPr>
            <a:r>
              <a:rPr lang="it-IT" sz="2800">
                <a:solidFill>
                  <a:srgbClr val="7F7F7F"/>
                </a:solidFill>
              </a:rPr>
              <a:t>Reti scuola – territorio (EE.LL, famiglie, associazioni)</a:t>
            </a:r>
          </a:p>
          <a:p>
            <a:pPr marL="514350" indent="-514350">
              <a:buClr>
                <a:srgbClr val="008000"/>
              </a:buClr>
              <a:buFont typeface="Arial" charset="0"/>
              <a:buBlip>
                <a:blip r:embed="rId2"/>
              </a:buBlip>
            </a:pPr>
            <a:r>
              <a:rPr lang="it-IT" sz="2800">
                <a:solidFill>
                  <a:srgbClr val="7F7F7F"/>
                </a:solidFill>
              </a:rPr>
              <a:t>ECO – POF</a:t>
            </a:r>
          </a:p>
          <a:p>
            <a:pPr marL="514350" indent="-514350">
              <a:buClr>
                <a:srgbClr val="008000"/>
              </a:buClr>
              <a:buFont typeface="Arial" charset="0"/>
              <a:buBlip>
                <a:blip r:embed="rId2"/>
              </a:buBlip>
            </a:pPr>
            <a:r>
              <a:rPr lang="it-IT" sz="2800">
                <a:solidFill>
                  <a:srgbClr val="7F7F7F"/>
                </a:solidFill>
              </a:rPr>
              <a:t>Aggiornamento degli insegnanti</a:t>
            </a:r>
          </a:p>
          <a:p>
            <a:pPr marL="514350" indent="-514350">
              <a:buClr>
                <a:srgbClr val="008000"/>
              </a:buClr>
              <a:buFont typeface="Arial" charset="0"/>
              <a:buBlip>
                <a:blip r:embed="rId2"/>
              </a:buBlip>
            </a:pPr>
            <a:r>
              <a:rPr lang="it-IT" sz="2800">
                <a:solidFill>
                  <a:srgbClr val="7F7F7F"/>
                </a:solidFill>
              </a:rPr>
              <a:t>Strumenti per una migliore organizzazione interna</a:t>
            </a:r>
            <a:endParaRPr lang="it-IT" sz="2800" b="1">
              <a:solidFill>
                <a:srgbClr val="7F7F7F"/>
              </a:solidFill>
            </a:endParaRPr>
          </a:p>
        </p:txBody>
      </p:sp>
      <p:sp>
        <p:nvSpPr>
          <p:cNvPr id="4" name="CasellaDiTesto 2"/>
          <p:cNvSpPr txBox="1"/>
          <p:nvPr/>
        </p:nvSpPr>
        <p:spPr>
          <a:xfrm>
            <a:off x="36513" y="4437063"/>
            <a:ext cx="7272337" cy="519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4625" indent="-174625">
              <a:buClr>
                <a:srgbClr val="008000"/>
              </a:buClr>
              <a:buFont typeface="Arial" charset="0"/>
              <a:buChar char="•"/>
            </a:pPr>
            <a:r>
              <a:rPr lang="it-IT" sz="2800">
                <a:solidFill>
                  <a:srgbClr val="7F7F7F"/>
                </a:solidFill>
              </a:rPr>
              <a:t>Indicazioni di lavoro “appena appena” </a:t>
            </a:r>
          </a:p>
        </p:txBody>
      </p:sp>
      <p:sp>
        <p:nvSpPr>
          <p:cNvPr id="5" name="CasellaDiTesto 2"/>
          <p:cNvSpPr txBox="1"/>
          <p:nvPr/>
        </p:nvSpPr>
        <p:spPr>
          <a:xfrm>
            <a:off x="34925" y="4997450"/>
            <a:ext cx="7272338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4625" indent="-174625">
              <a:buClr>
                <a:srgbClr val="008000"/>
              </a:buClr>
              <a:buFont typeface="Arial" charset="0"/>
              <a:buChar char="•"/>
            </a:pPr>
            <a:r>
              <a:rPr lang="it-IT" sz="2800">
                <a:solidFill>
                  <a:srgbClr val="7F7F7F"/>
                </a:solidFill>
              </a:rPr>
              <a:t>E nuovi spunti…</a:t>
            </a:r>
          </a:p>
        </p:txBody>
      </p:sp>
      <p:pic>
        <p:nvPicPr>
          <p:cNvPr id="27671" name="Picture 23" descr="IMG_88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7425" y="4652963"/>
            <a:ext cx="2897188" cy="2090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sellaDiTesto 2"/>
          <p:cNvSpPr txBox="1">
            <a:spLocks noChangeArrowheads="1"/>
          </p:cNvSpPr>
          <p:nvPr/>
        </p:nvSpPr>
        <p:spPr bwMode="auto">
          <a:xfrm>
            <a:off x="3484563" y="2660650"/>
            <a:ext cx="2166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>
                <a:solidFill>
                  <a:schemeClr val="bg1"/>
                </a:solidFill>
                <a:latin typeface="Lucida Calligraphy" pitchFamily="66" charset="0"/>
              </a:rPr>
              <a:t>Buon </a:t>
            </a:r>
          </a:p>
          <a:p>
            <a:pPr algn="ctr"/>
            <a:r>
              <a:rPr lang="it-IT" sz="3600" b="1">
                <a:solidFill>
                  <a:schemeClr val="bg1"/>
                </a:solidFill>
                <a:latin typeface="Lucida Calligraphy" pitchFamily="66" charset="0"/>
              </a:rPr>
              <a:t>lavoro!</a:t>
            </a:r>
          </a:p>
        </p:txBody>
      </p:sp>
      <p:sp>
        <p:nvSpPr>
          <p:cNvPr id="22532" name="CasellaDiTesto 5"/>
          <p:cNvSpPr txBox="1">
            <a:spLocks noChangeArrowheads="1"/>
          </p:cNvSpPr>
          <p:nvPr/>
        </p:nvSpPr>
        <p:spPr bwMode="auto">
          <a:xfrm>
            <a:off x="2555875" y="1125538"/>
            <a:ext cx="41036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b="1">
                <a:solidFill>
                  <a:srgbClr val="008000"/>
                </a:solidFill>
                <a:latin typeface="Lucida Calligraphy" pitchFamily="66" charset="0"/>
              </a:rPr>
              <a:t>Grazie a tutto il gruppo!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611188" y="2999254"/>
            <a:ext cx="43211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dirty="0">
                <a:solidFill>
                  <a:srgbClr val="008000"/>
                </a:solidFill>
                <a:latin typeface="Lucida Handwriting" pitchFamily="66" charset="0"/>
              </a:rPr>
              <a:t>«Allo stato attuale delle cose, il coraggio dell’utopia è il solo modo di essere veramente realisti»</a:t>
            </a:r>
          </a:p>
          <a:p>
            <a:pPr algn="ctr"/>
            <a:endParaRPr lang="it-IT" sz="2000" b="1" dirty="0" smtClean="0">
              <a:solidFill>
                <a:schemeClr val="bg1">
                  <a:lumMod val="50000"/>
                </a:schemeClr>
              </a:solidFill>
              <a:latin typeface="Lucida Handwriting" pitchFamily="66" charset="0"/>
            </a:endParaRPr>
          </a:p>
          <a:p>
            <a:pPr algn="ctr"/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latin typeface="Lucida Handwriting" pitchFamily="66" charset="0"/>
              </a:rPr>
              <a:t>Aurelio  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  <a:latin typeface="Lucida Handwriting" pitchFamily="66" charset="0"/>
              </a:rPr>
              <a:t>Peccei</a:t>
            </a:r>
            <a:endParaRPr lang="it-IT" sz="2000" b="1" dirty="0">
              <a:solidFill>
                <a:schemeClr val="bg1">
                  <a:lumMod val="50000"/>
                </a:schemeClr>
              </a:solidFill>
              <a:latin typeface="Lucida Handwriting" pitchFamily="66" charset="0"/>
            </a:endParaRPr>
          </a:p>
        </p:txBody>
      </p: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5508625" y="2708275"/>
            <a:ext cx="3109913" cy="2520950"/>
            <a:chOff x="3470" y="1616"/>
            <a:chExt cx="1959" cy="1588"/>
          </a:xfrm>
        </p:grpSpPr>
        <p:pic>
          <p:nvPicPr>
            <p:cNvPr id="26626" name="Picture 2" descr="http://2.bp.blogspot.com/_AleW6FKcMj8/RtIOfLBdG8I/AAAAAAAAABY/h63Mibh_zu8/s320/stelle.jpg"/>
            <p:cNvPicPr>
              <a:picLocks noChangeAspect="1" noChangeArrowheads="1"/>
            </p:cNvPicPr>
            <p:nvPr/>
          </p:nvPicPr>
          <p:blipFill>
            <a:blip r:embed="rId2"/>
            <a:srcRect l="4070" r="4280"/>
            <a:stretch>
              <a:fillRect/>
            </a:stretch>
          </p:blipFill>
          <p:spPr bwMode="auto">
            <a:xfrm>
              <a:off x="3470" y="1888"/>
              <a:ext cx="878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" y="1616"/>
              <a:ext cx="961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352</Words>
  <Application>Microsoft Office PowerPoint</Application>
  <PresentationFormat>Presentazione su schermo (4:3)</PresentationFormat>
  <Paragraphs>51</Paragraphs>
  <Slides>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Regione Liguria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Cammarata Giuseppe</dc:creator>
  <cp:lastModifiedBy>Serena Recagno</cp:lastModifiedBy>
  <cp:revision>38</cp:revision>
  <dcterms:created xsi:type="dcterms:W3CDTF">2014-09-29T08:21:11Z</dcterms:created>
  <dcterms:modified xsi:type="dcterms:W3CDTF">2014-10-09T06:18:43Z</dcterms:modified>
</cp:coreProperties>
</file>